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346" r:id="rId2"/>
    <p:sldId id="347" r:id="rId3"/>
    <p:sldId id="338" r:id="rId4"/>
    <p:sldId id="335" r:id="rId5"/>
  </p:sldIdLst>
  <p:sldSz cx="9144000" cy="6858000" type="screen4x3"/>
  <p:notesSz cx="7099300" cy="10234613"/>
  <p:defaultTextStyle>
    <a:defPPr>
      <a:defRPr lang="es-ES_tradnl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3366FF"/>
    <a:srgbClr val="89A4A7"/>
    <a:srgbClr val="CC0000"/>
    <a:srgbClr val="B4E8A2"/>
    <a:srgbClr val="D1C41F"/>
    <a:srgbClr val="FF0000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918" autoAdjust="0"/>
    <p:restoredTop sz="92175" autoAdjust="0"/>
  </p:normalViewPr>
  <p:slideViewPr>
    <p:cSldViewPr>
      <p:cViewPr varScale="1">
        <p:scale>
          <a:sx n="74" d="100"/>
          <a:sy n="74" d="100"/>
        </p:scale>
        <p:origin x="1146" y="7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72" d="100"/>
          <a:sy n="72" d="100"/>
        </p:scale>
        <p:origin x="1248" y="60"/>
      </p:cViewPr>
      <p:guideLst/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defTabSz="990600" eaLnBrk="1" hangingPunct="1">
              <a:defRPr sz="1300"/>
            </a:lvl1pPr>
          </a:lstStyle>
          <a:p>
            <a:pPr>
              <a:defRPr/>
            </a:pPr>
            <a:endParaRPr lang="es-ES_tradnl" altLang="es-ES"/>
          </a:p>
        </p:txBody>
      </p:sp>
      <p:sp>
        <p:nvSpPr>
          <p:cNvPr id="1095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/>
            </a:lvl1pPr>
          </a:lstStyle>
          <a:p>
            <a:pPr>
              <a:defRPr/>
            </a:pPr>
            <a:endParaRPr lang="es-ES_tradnl" altLang="es-ES"/>
          </a:p>
        </p:txBody>
      </p:sp>
      <p:sp>
        <p:nvSpPr>
          <p:cNvPr id="1095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defTabSz="990600" eaLnBrk="1" hangingPunct="1">
              <a:defRPr sz="1300"/>
            </a:lvl1pPr>
          </a:lstStyle>
          <a:p>
            <a:pPr>
              <a:defRPr/>
            </a:pPr>
            <a:endParaRPr lang="es-ES_tradnl" altLang="es-ES"/>
          </a:p>
        </p:txBody>
      </p:sp>
      <p:sp>
        <p:nvSpPr>
          <p:cNvPr id="1095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/>
            </a:lvl1pPr>
          </a:lstStyle>
          <a:p>
            <a:pPr>
              <a:defRPr/>
            </a:pPr>
            <a:fld id="{6980F6D7-519A-4724-B32C-1DD73395570E}" type="slidenum">
              <a:rPr lang="es-ES_tradnl" altLang="es-ES"/>
              <a:pPr>
                <a:defRPr/>
              </a:pPr>
              <a:t>‹Nº›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22274381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defTabSz="990600" eaLnBrk="1" hangingPunct="1">
              <a:defRPr sz="1300"/>
            </a:lvl1pPr>
          </a:lstStyle>
          <a:p>
            <a:pPr>
              <a:defRPr/>
            </a:pPr>
            <a:endParaRPr lang="es-ES_tradnl" altLang="es-ES"/>
          </a:p>
        </p:txBody>
      </p:sp>
      <p:sp>
        <p:nvSpPr>
          <p:cNvPr id="1075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/>
            </a:lvl1pPr>
          </a:lstStyle>
          <a:p>
            <a:pPr>
              <a:defRPr/>
            </a:pPr>
            <a:endParaRPr lang="es-ES_tradnl" altLang="es-E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8350"/>
            <a:ext cx="5118100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075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ES" noProof="0" smtClean="0"/>
              <a:t>Haga clic para modificar el estilo de texto del patrón</a:t>
            </a:r>
          </a:p>
          <a:p>
            <a:pPr lvl="1"/>
            <a:r>
              <a:rPr lang="es-ES_tradnl" altLang="es-ES" noProof="0" smtClean="0"/>
              <a:t>Segundo nivel</a:t>
            </a:r>
          </a:p>
          <a:p>
            <a:pPr lvl="2"/>
            <a:r>
              <a:rPr lang="es-ES_tradnl" altLang="es-ES" noProof="0" smtClean="0"/>
              <a:t>Tercer nivel</a:t>
            </a:r>
          </a:p>
          <a:p>
            <a:pPr lvl="3"/>
            <a:r>
              <a:rPr lang="es-ES_tradnl" altLang="es-ES" noProof="0" smtClean="0"/>
              <a:t>Cuarto nivel</a:t>
            </a:r>
          </a:p>
          <a:p>
            <a:pPr lvl="4"/>
            <a:r>
              <a:rPr lang="es-ES_tradnl" altLang="es-ES" noProof="0" smtClean="0"/>
              <a:t>Quinto nivel</a:t>
            </a:r>
          </a:p>
        </p:txBody>
      </p:sp>
      <p:sp>
        <p:nvSpPr>
          <p:cNvPr id="1075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defTabSz="990600" eaLnBrk="1" hangingPunct="1">
              <a:defRPr sz="1300"/>
            </a:lvl1pPr>
          </a:lstStyle>
          <a:p>
            <a:pPr>
              <a:defRPr/>
            </a:pPr>
            <a:endParaRPr lang="es-ES_tradnl" altLang="es-ES"/>
          </a:p>
        </p:txBody>
      </p:sp>
      <p:sp>
        <p:nvSpPr>
          <p:cNvPr id="1075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/>
            </a:lvl1pPr>
          </a:lstStyle>
          <a:p>
            <a:pPr>
              <a:defRPr/>
            </a:pPr>
            <a:fld id="{47921985-E4A2-45D7-BE4B-9696E696421A}" type="slidenum">
              <a:rPr lang="es-ES_tradnl" altLang="es-ES"/>
              <a:pPr>
                <a:defRPr/>
              </a:pPr>
              <a:t>‹Nº›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228636493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7921985-E4A2-45D7-BE4B-9696E696421A}" type="slidenum">
              <a:rPr lang="es-ES_tradnl" altLang="es-ES" smtClean="0"/>
              <a:pPr>
                <a:defRPr/>
              </a:pPr>
              <a:t>1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9157905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sz="1200" b="0" i="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ρ</a:t>
            </a:r>
            <a:r>
              <a:rPr lang="es-ES" sz="1200" b="0" i="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es-ES" sz="1200" b="0" i="0" kern="1200" dirty="0" err="1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aigua</a:t>
            </a:r>
            <a:r>
              <a:rPr lang="es-ES" sz="1200" b="0" i="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mar a 4ºC = 1027,78 kg/m3; </a:t>
            </a:r>
            <a:r>
              <a:rPr lang="el-GR" sz="1200" b="0" i="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ρ</a:t>
            </a:r>
            <a:r>
              <a:rPr lang="es-ES" sz="1200" b="0" i="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material base ha</a:t>
            </a:r>
            <a:r>
              <a:rPr lang="es-ES" sz="1200" b="0" i="0" kern="1200" baseline="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de ser </a:t>
            </a:r>
            <a:r>
              <a:rPr lang="es-ES" sz="1200" b="0" i="0" kern="1200" baseline="0" dirty="0" err="1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major</a:t>
            </a:r>
            <a:r>
              <a:rPr lang="es-ES" sz="1200" b="0" i="0" kern="1200" baseline="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per poder </a:t>
            </a:r>
            <a:r>
              <a:rPr lang="es-ES" sz="1200" b="0" i="0" kern="1200" baseline="0" dirty="0" err="1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enfonsar</a:t>
            </a:r>
            <a:r>
              <a:rPr lang="es-ES" sz="1200" b="0" i="0" kern="1200" baseline="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-se.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7921985-E4A2-45D7-BE4B-9696E696421A}" type="slidenum">
              <a:rPr lang="es-ES_tradnl" altLang="es-ES" smtClean="0"/>
              <a:pPr>
                <a:defRPr/>
              </a:pPr>
              <a:t>2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13968087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7921985-E4A2-45D7-BE4B-9696E696421A}" type="slidenum">
              <a:rPr lang="es-ES_tradnl" altLang="es-ES" smtClean="0"/>
              <a:pPr>
                <a:defRPr/>
              </a:pPr>
              <a:t>3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361942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7921985-E4A2-45D7-BE4B-9696E696421A}" type="slidenum">
              <a:rPr lang="es-ES_tradnl" altLang="es-ES" smtClean="0"/>
              <a:pPr>
                <a:defRPr/>
              </a:pPr>
              <a:t>4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9758391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ca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504D18-CCD2-4AF0-8274-C53A4B36909F}" type="slidenum">
              <a:rPr lang="es-ES_tradnl" altLang="es-ES"/>
              <a:pPr>
                <a:defRPr/>
              </a:pPr>
              <a:t>‹Nº›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33149389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557EC1-29AF-45C4-B3AE-B924E626186E}" type="slidenum">
              <a:rPr lang="es-ES_tradnl" altLang="es-ES"/>
              <a:pPr>
                <a:defRPr/>
              </a:pPr>
              <a:t>‹Nº›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2102266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C4F90A-5EA9-4462-B935-C53B08DBC1B4}" type="slidenum">
              <a:rPr lang="es-ES_tradnl" altLang="es-ES"/>
              <a:pPr>
                <a:defRPr/>
              </a:pPr>
              <a:t>‹Nº›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17052171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F1A262-C35B-4E77-B8DF-E03084F488F9}" type="slidenum">
              <a:rPr lang="es-ES_tradnl" altLang="es-ES"/>
              <a:pPr>
                <a:defRPr/>
              </a:pPr>
              <a:t>‹Nº›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16250323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E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E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2ECAB5-E97F-41AD-9635-E4F776D36E6E}" type="slidenum">
              <a:rPr lang="es-ES_tradnl" altLang="es-ES"/>
              <a:pPr>
                <a:defRPr/>
              </a:pPr>
              <a:t>‹Nº›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156327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E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501A40-95AC-4D9A-8CA1-F0F0FF618064}" type="slidenum">
              <a:rPr lang="es-ES_tradnl" altLang="es-ES"/>
              <a:pPr>
                <a:defRPr/>
              </a:pPr>
              <a:t>‹Nº›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2334797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E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E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E16BC2-3F29-4B02-8317-1FC61A25757A}" type="slidenum">
              <a:rPr lang="es-ES_tradnl" altLang="es-ES"/>
              <a:pPr>
                <a:defRPr/>
              </a:pPr>
              <a:t>‹Nº›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37206535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6CD0D7-73BE-4EE5-AE27-59ACEE8C99E5}" type="slidenum">
              <a:rPr lang="es-ES_tradnl" altLang="es-ES"/>
              <a:pPr>
                <a:defRPr/>
              </a:pPr>
              <a:t>‹Nº›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30968154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a-ES" noProof="0" smtClean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E5F6A0-C1FB-4A87-B371-6701E1117B09}" type="slidenum">
              <a:rPr lang="es-ES_tradnl" altLang="es-ES"/>
              <a:pPr>
                <a:defRPr/>
              </a:pPr>
              <a:t>‹Nº›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23891510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236A34-13E7-4B32-9012-DB5DC8A8697C}" type="slidenum">
              <a:rPr lang="es-ES_tradnl" altLang="es-ES"/>
              <a:pPr>
                <a:defRPr/>
              </a:pPr>
              <a:t>‹Nº›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30110541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182962-D84A-44FC-9F99-FE515EFFEB91}" type="slidenum">
              <a:rPr lang="es-ES_tradnl" altLang="es-ES"/>
              <a:pPr>
                <a:defRPr/>
              </a:pPr>
              <a:t>‹Nº›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15067350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ítulo, 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Marcador de texto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7BF0C8-4D57-4CE5-B068-8932D9ACB7DA}" type="slidenum">
              <a:rPr lang="es-ES_tradnl" altLang="es-ES"/>
              <a:pPr>
                <a:defRPr/>
              </a:pPr>
              <a:t>‹Nº›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33349933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ES" smtClean="0"/>
              <a:t>Haga clic para modificar el estilo de texto del patrón</a:t>
            </a:r>
          </a:p>
          <a:p>
            <a:pPr lvl="1"/>
            <a:r>
              <a:rPr lang="es-ES_tradnl" altLang="es-ES" smtClean="0"/>
              <a:t>Segundo nivel</a:t>
            </a:r>
          </a:p>
          <a:p>
            <a:pPr lvl="2"/>
            <a:r>
              <a:rPr lang="es-ES_tradnl" altLang="es-ES" smtClean="0"/>
              <a:t>Tercer nivel</a:t>
            </a:r>
          </a:p>
          <a:p>
            <a:pPr lvl="3"/>
            <a:r>
              <a:rPr lang="es-ES_tradnl" altLang="es-ES" smtClean="0"/>
              <a:t>Cuarto nivel</a:t>
            </a:r>
          </a:p>
          <a:p>
            <a:pPr lvl="4"/>
            <a:r>
              <a:rPr lang="es-ES_tradnl" alt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es-ES_tradnl" alt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s-ES_tradnl" alt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BD3E3DEF-300E-4F09-AAC6-34FE17E4B9CA}" type="slidenum">
              <a:rPr lang="es-ES_tradnl" altLang="es-ES"/>
              <a:pPr>
                <a:defRPr/>
              </a:pPr>
              <a:t>‹Nº›</a:t>
            </a:fld>
            <a:endParaRPr lang="es-ES_tradnl" altLang="es-ES"/>
          </a:p>
        </p:txBody>
      </p:sp>
      <p:sp>
        <p:nvSpPr>
          <p:cNvPr id="7" name="CuadroTexto 1"/>
          <p:cNvSpPr txBox="1">
            <a:spLocks noChangeArrowheads="1"/>
          </p:cNvSpPr>
          <p:nvPr/>
        </p:nvSpPr>
        <p:spPr bwMode="auto">
          <a:xfrm>
            <a:off x="7704348" y="6525345"/>
            <a:ext cx="118813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defRPr/>
            </a:pPr>
            <a:r>
              <a:rPr lang="ca-ES" altLang="es-ES" sz="1200" dirty="0" smtClean="0"/>
              <a:t>CURA.</a:t>
            </a:r>
            <a:fld id="{71B78F59-1AC0-4E43-B9A6-35049E88CF20}" type="slidenum">
              <a:rPr lang="ca-ES" altLang="es-ES" sz="1200" smtClean="0"/>
              <a:pPr algn="r">
                <a:defRPr/>
              </a:pPr>
              <a:t>‹Nº›</a:t>
            </a:fld>
            <a:endParaRPr lang="ca-ES" altLang="es-ES" sz="1200" dirty="0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hyperlink" Target="http://robotica.udl.cat/download/pato.stl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uadroTexto 2"/>
          <p:cNvSpPr txBox="1"/>
          <p:nvPr/>
        </p:nvSpPr>
        <p:spPr>
          <a:xfrm>
            <a:off x="198252" y="152636"/>
            <a:ext cx="89457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ca-ES" sz="1600" b="1" dirty="0" smtClean="0"/>
              <a:t>Exercici 1)</a:t>
            </a:r>
            <a:r>
              <a:rPr lang="ca-ES" sz="1600" dirty="0" smtClean="0"/>
              <a:t> Es volen imprimir dos peces iguals (</a:t>
            </a:r>
            <a:r>
              <a:rPr lang="ca-ES" sz="1600" dirty="0" err="1" smtClean="0"/>
              <a:t>pato.stl</a:t>
            </a:r>
            <a:r>
              <a:rPr lang="ca-ES" sz="1600" dirty="0" smtClean="0"/>
              <a:t> a </a:t>
            </a:r>
            <a:r>
              <a:rPr lang="ca-ES" sz="1600" i="1" dirty="0" smtClean="0"/>
              <a:t>Recursos</a:t>
            </a:r>
            <a:r>
              <a:rPr lang="ca-ES" sz="1600" dirty="0" smtClean="0"/>
              <a:t>) i amb la mateixa configuració d’impressió. Què és més ràpid (verificar els resultats proposats en aquesta pàgina) ?</a:t>
            </a:r>
            <a:endParaRPr lang="ca-ES" sz="1600" dirty="0" smtClean="0">
              <a:solidFill>
                <a:srgbClr val="FF0000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19" y="1495728"/>
            <a:ext cx="2095500" cy="215836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102" y="3672318"/>
            <a:ext cx="2850356" cy="278606"/>
          </a:xfrm>
          <a:prstGeom prst="rect">
            <a:avLst/>
          </a:prstGeom>
        </p:spPr>
      </p:pic>
      <p:sp>
        <p:nvSpPr>
          <p:cNvPr id="15" name="CuadroTexto 2"/>
          <p:cNvSpPr txBox="1"/>
          <p:nvPr/>
        </p:nvSpPr>
        <p:spPr>
          <a:xfrm>
            <a:off x="177852" y="828922"/>
            <a:ext cx="34220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ca-ES" sz="1600" dirty="0" smtClean="0">
                <a:solidFill>
                  <a:srgbClr val="3366FF"/>
                </a:solidFill>
              </a:rPr>
              <a:t>Opció 1: Laminar 1 sola peça i imprimir-la dos cops</a:t>
            </a:r>
          </a:p>
        </p:txBody>
      </p:sp>
      <p:sp>
        <p:nvSpPr>
          <p:cNvPr id="17" name="CuadroTexto 2"/>
          <p:cNvSpPr txBox="1"/>
          <p:nvPr/>
        </p:nvSpPr>
        <p:spPr>
          <a:xfrm>
            <a:off x="4139952" y="828922"/>
            <a:ext cx="30235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ca-ES" sz="1600" dirty="0" smtClean="0">
                <a:solidFill>
                  <a:srgbClr val="7030A0"/>
                </a:solidFill>
              </a:rPr>
              <a:t>Opció 2: Laminar les 2 peces juntes i fer una única impressió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0938" y="1495728"/>
            <a:ext cx="3085624" cy="253031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1960" y="4037549"/>
            <a:ext cx="2850356" cy="278606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103" y="4005044"/>
            <a:ext cx="2095500" cy="215836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1" name="CuadroTexto 2"/>
          <p:cNvSpPr txBox="1"/>
          <p:nvPr/>
        </p:nvSpPr>
        <p:spPr>
          <a:xfrm>
            <a:off x="2432783" y="1412756"/>
            <a:ext cx="12818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ca-ES" sz="1400" dirty="0" smtClean="0">
                <a:solidFill>
                  <a:srgbClr val="3366FF"/>
                </a:solidFill>
              </a:rPr>
              <a:t>Impressió 1</a:t>
            </a:r>
          </a:p>
        </p:txBody>
      </p:sp>
      <p:sp>
        <p:nvSpPr>
          <p:cNvPr id="26" name="CuadroTexto 2"/>
          <p:cNvSpPr txBox="1"/>
          <p:nvPr/>
        </p:nvSpPr>
        <p:spPr>
          <a:xfrm>
            <a:off x="2432783" y="3969060"/>
            <a:ext cx="12818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ca-ES" sz="1400" dirty="0" smtClean="0">
                <a:solidFill>
                  <a:srgbClr val="3366FF"/>
                </a:solidFill>
              </a:rPr>
              <a:t>Impressió 2</a:t>
            </a:r>
          </a:p>
        </p:txBody>
      </p:sp>
      <p:sp>
        <p:nvSpPr>
          <p:cNvPr id="27" name="CuadroTexto 2"/>
          <p:cNvSpPr txBox="1"/>
          <p:nvPr/>
        </p:nvSpPr>
        <p:spPr>
          <a:xfrm>
            <a:off x="7416316" y="1495728"/>
            <a:ext cx="12818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ca-ES" sz="1400" dirty="0" smtClean="0">
                <a:solidFill>
                  <a:srgbClr val="7030A0"/>
                </a:solidFill>
              </a:rPr>
              <a:t>Impressió 1</a:t>
            </a:r>
          </a:p>
        </p:txBody>
      </p:sp>
      <p:pic>
        <p:nvPicPr>
          <p:cNvPr id="28" name="Imagen 2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103" y="6195908"/>
            <a:ext cx="2850356" cy="278606"/>
          </a:xfrm>
          <a:prstGeom prst="rect">
            <a:avLst/>
          </a:prstGeom>
        </p:spPr>
      </p:pic>
      <p:sp>
        <p:nvSpPr>
          <p:cNvPr id="29" name="CuadroTexto 2"/>
          <p:cNvSpPr txBox="1"/>
          <p:nvPr/>
        </p:nvSpPr>
        <p:spPr>
          <a:xfrm>
            <a:off x="4211960" y="4437112"/>
            <a:ext cx="3763156" cy="600164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ca-ES" sz="1400" dirty="0" smtClean="0"/>
              <a:t>Cal considerar:</a:t>
            </a:r>
          </a:p>
          <a:p>
            <a:pPr>
              <a:spcBef>
                <a:spcPts val="600"/>
              </a:spcBef>
            </a:pPr>
            <a:r>
              <a:rPr lang="ca-ES" sz="1400" dirty="0" smtClean="0"/>
              <a:t>- El temps estimat del programa de laminat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66151" y="1934457"/>
            <a:ext cx="1543050" cy="514350"/>
          </a:xfrm>
          <a:prstGeom prst="rect">
            <a:avLst/>
          </a:prstGeom>
          <a:ln w="28575">
            <a:solidFill>
              <a:srgbClr val="7030A0"/>
            </a:solidFill>
          </a:ln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25999" y="1827104"/>
            <a:ext cx="1095375" cy="523875"/>
          </a:xfrm>
          <a:prstGeom prst="rect">
            <a:avLst/>
          </a:prstGeom>
          <a:ln w="28575">
            <a:solidFill>
              <a:srgbClr val="3366FF"/>
            </a:solidFill>
          </a:ln>
        </p:spPr>
      </p:pic>
      <p:pic>
        <p:nvPicPr>
          <p:cNvPr id="30" name="Imagen 2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25998" y="4365104"/>
            <a:ext cx="1095375" cy="523875"/>
          </a:xfrm>
          <a:prstGeom prst="rect">
            <a:avLst/>
          </a:prstGeom>
          <a:ln w="28575">
            <a:solidFill>
              <a:srgbClr val="3366FF"/>
            </a:solidFill>
          </a:ln>
        </p:spPr>
      </p:pic>
      <p:sp>
        <p:nvSpPr>
          <p:cNvPr id="31" name="CuadroTexto 2"/>
          <p:cNvSpPr txBox="1"/>
          <p:nvPr/>
        </p:nvSpPr>
        <p:spPr>
          <a:xfrm>
            <a:off x="2515317" y="2473733"/>
            <a:ext cx="1421486" cy="307777"/>
          </a:xfrm>
          <a:prstGeom prst="rect">
            <a:avLst/>
          </a:prstGeom>
          <a:noFill/>
          <a:ln w="28575">
            <a:solidFill>
              <a:srgbClr val="3366FF"/>
            </a:solidFill>
          </a:ln>
        </p:spPr>
        <p:txBody>
          <a:bodyPr wrap="square" rtlCol="0">
            <a:spAutoFit/>
          </a:bodyPr>
          <a:lstStyle>
            <a:defPPr>
              <a:defRPr lang="es-ES_tradnl"/>
            </a:defPPr>
            <a:lvl1pPr>
              <a:spcBef>
                <a:spcPts val="600"/>
              </a:spcBef>
              <a:defRPr sz="1400"/>
            </a:lvl1pPr>
          </a:lstStyle>
          <a:p>
            <a:pPr algn="ctr"/>
            <a:r>
              <a:rPr lang="ca-ES" dirty="0" smtClean="0"/>
              <a:t>Total: </a:t>
            </a:r>
            <a:r>
              <a:rPr lang="ca-ES" dirty="0"/>
              <a:t>1h 38min</a:t>
            </a:r>
          </a:p>
        </p:txBody>
      </p:sp>
      <p:sp>
        <p:nvSpPr>
          <p:cNvPr id="32" name="CuadroTexto 2"/>
          <p:cNvSpPr txBox="1"/>
          <p:nvPr/>
        </p:nvSpPr>
        <p:spPr>
          <a:xfrm>
            <a:off x="3635896" y="5750676"/>
            <a:ext cx="5000230" cy="738664"/>
          </a:xfrm>
          <a:prstGeom prst="rect">
            <a:avLst/>
          </a:prstGeom>
          <a:noFill/>
          <a:ln w="28575">
            <a:solidFill>
              <a:srgbClr val="FF9900"/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ca-ES" sz="1400" dirty="0" smtClean="0"/>
              <a:t>Segons el programa de laminat és més ràpida l’Opció 1, però si es considera el temps d’escalfament </a:t>
            </a:r>
            <a:r>
              <a:rPr lang="ca-ES" sz="1400" b="1" dirty="0" smtClean="0"/>
              <a:t>abans d’iniciar cada impressió</a:t>
            </a:r>
            <a:r>
              <a:rPr lang="ca-ES" sz="1400" dirty="0" smtClean="0"/>
              <a:t>, en general és més ràpida l’Opció 2.</a:t>
            </a:r>
          </a:p>
        </p:txBody>
      </p:sp>
      <p:sp>
        <p:nvSpPr>
          <p:cNvPr id="33" name="CuadroTexto 2"/>
          <p:cNvSpPr txBox="1"/>
          <p:nvPr/>
        </p:nvSpPr>
        <p:spPr>
          <a:xfrm>
            <a:off x="4211960" y="5033993"/>
            <a:ext cx="3763156" cy="52322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ca-ES" sz="1400" dirty="0" smtClean="0"/>
              <a:t>- El temps d’escalfament de la impressora (el programa de laminat no el té en compte).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939869" y="3362309"/>
            <a:ext cx="7920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5400" dirty="0" smtClean="0">
                <a:solidFill>
                  <a:srgbClr val="0070C0"/>
                </a:solidFill>
              </a:rPr>
              <a:t>+</a:t>
            </a:r>
            <a:endParaRPr lang="ca-ES" sz="5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0313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1" grpId="0" animBg="1"/>
      <p:bldP spid="32" grpId="0" animBg="1"/>
      <p:bldP spid="3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3755" y="4639242"/>
            <a:ext cx="1270159" cy="191023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2" name="Imagen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8714" y="4651109"/>
            <a:ext cx="1270159" cy="191023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4" name="Imagen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8023" y="4626918"/>
            <a:ext cx="1270159" cy="191023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5" name="Imagen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2180" y="4635956"/>
            <a:ext cx="1270159" cy="191023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6" name="Imagen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4329" y="4606577"/>
            <a:ext cx="1270159" cy="191023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8" name="CuadroTexto 2"/>
          <p:cNvSpPr txBox="1"/>
          <p:nvPr/>
        </p:nvSpPr>
        <p:spPr>
          <a:xfrm>
            <a:off x="198252" y="152636"/>
            <a:ext cx="87489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ca-ES" sz="1600" b="1" dirty="0" smtClean="0"/>
              <a:t>Exercici 2)</a:t>
            </a:r>
            <a:r>
              <a:rPr lang="ca-ES" sz="1600" dirty="0" smtClean="0"/>
              <a:t> Anotar les mides, el temps d’impressió i el material requerit per imprimir el model proposat amb un 50% de densitat en les diferents configuracions:</a:t>
            </a:r>
            <a:endParaRPr lang="ca-ES" sz="1600" dirty="0" smtClean="0">
              <a:solidFill>
                <a:srgbClr val="FF0000"/>
              </a:solidFill>
            </a:endParaRPr>
          </a:p>
        </p:txBody>
      </p:sp>
      <p:sp>
        <p:nvSpPr>
          <p:cNvPr id="5" name="CuadroTexto 2"/>
          <p:cNvSpPr txBox="1"/>
          <p:nvPr/>
        </p:nvSpPr>
        <p:spPr>
          <a:xfrm>
            <a:off x="197760" y="4006232"/>
            <a:ext cx="87489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ca-ES" sz="1600" b="1" dirty="0" smtClean="0"/>
              <a:t>Exercici 3)</a:t>
            </a:r>
            <a:r>
              <a:rPr lang="ca-ES" sz="1600" dirty="0" smtClean="0"/>
              <a:t> Dibuixar els patrons d’emplenat per la peça proposada amb una densitat del 10%, a escala 100% i a la capa número 124. Exemple: “</a:t>
            </a:r>
            <a:r>
              <a:rPr lang="ca-ES" sz="1600" dirty="0" err="1" smtClean="0"/>
              <a:t>Rejilla</a:t>
            </a:r>
            <a:r>
              <a:rPr lang="ca-ES" sz="1600" dirty="0" smtClean="0"/>
              <a:t>”.</a:t>
            </a:r>
            <a:endParaRPr lang="ca-ES" sz="1600" dirty="0" smtClean="0">
              <a:solidFill>
                <a:srgbClr val="FF0000"/>
              </a:solidFill>
            </a:endParaRPr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/>
          </p:nvPr>
        </p:nvGraphicFramePr>
        <p:xfrm>
          <a:off x="459412" y="955893"/>
          <a:ext cx="8225668" cy="29870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5120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8566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3860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3860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36800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18800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792000">
                <a:tc>
                  <a:txBody>
                    <a:bodyPr/>
                    <a:lstStyle/>
                    <a:p>
                      <a:r>
                        <a:rPr lang="ca-ES" sz="1600" b="0" kern="1200" noProof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Escala</a:t>
                      </a:r>
                      <a:endParaRPr lang="ca-ES" sz="1600" b="0" kern="12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ca-ES" sz="1600" b="0" noProof="0" dirty="0" smtClean="0">
                          <a:solidFill>
                            <a:schemeClr val="tx1"/>
                          </a:solidFill>
                        </a:rPr>
                        <a:t>Amplada en la direcció de l’eix X (mm)</a:t>
                      </a:r>
                      <a:endParaRPr lang="ca-ES" sz="1600" b="0" noProof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600" b="0" noProof="0" dirty="0" smtClean="0">
                          <a:solidFill>
                            <a:schemeClr val="tx1"/>
                          </a:solidFill>
                        </a:rPr>
                        <a:t>Amplada en la direcció de l’eix Y (mm)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ca-ES" sz="1600" b="0" noProof="0" dirty="0" smtClean="0">
                          <a:solidFill>
                            <a:schemeClr val="tx1"/>
                          </a:solidFill>
                        </a:rPr>
                        <a:t>Amplada en la direcció de l’eix Z (mm)</a:t>
                      </a:r>
                      <a:endParaRPr lang="ca-ES" sz="1600" b="0" noProof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ca-ES" sz="1600" b="0" noProof="0" dirty="0" smtClean="0">
                          <a:solidFill>
                            <a:schemeClr val="tx1"/>
                          </a:solidFill>
                        </a:rPr>
                        <a:t>Temps</a:t>
                      </a:r>
                      <a:r>
                        <a:rPr lang="ca-ES" sz="1600" b="0" baseline="0" noProof="0" dirty="0" smtClean="0">
                          <a:solidFill>
                            <a:schemeClr val="tx1"/>
                          </a:solidFill>
                        </a:rPr>
                        <a:t> impressió (h)</a:t>
                      </a:r>
                      <a:endParaRPr lang="ca-ES" sz="1600" b="0" noProof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ca-ES" sz="1600" b="0" noProof="0" dirty="0" smtClean="0">
                          <a:solidFill>
                            <a:schemeClr val="tx1"/>
                          </a:solidFill>
                        </a:rPr>
                        <a:t>Material requerit (g)</a:t>
                      </a:r>
                      <a:endParaRPr lang="ca-ES" sz="1600" b="0" noProof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r>
                        <a:rPr lang="ca-ES" sz="1600" noProof="0" dirty="0" smtClean="0">
                          <a:solidFill>
                            <a:schemeClr val="tx1"/>
                          </a:solidFill>
                        </a:rPr>
                        <a:t>X,Y, Z: 100%</a:t>
                      </a:r>
                      <a:endParaRPr lang="ca-ES" sz="1600" noProof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ca-ES" sz="1600" noProof="0" dirty="0" smtClean="0">
                          <a:solidFill>
                            <a:schemeClr val="tx1"/>
                          </a:solidFill>
                        </a:rPr>
                        <a:t>74,23</a:t>
                      </a:r>
                      <a:endParaRPr lang="ca-ES" sz="1600" noProof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ca-ES" sz="1600" noProof="0" dirty="0" smtClean="0">
                          <a:solidFill>
                            <a:schemeClr val="tx1"/>
                          </a:solidFill>
                        </a:rPr>
                        <a:t>101,34</a:t>
                      </a:r>
                      <a:endParaRPr lang="ca-ES" sz="1600" noProof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ca-ES" sz="1600" noProof="0" dirty="0" smtClean="0">
                          <a:solidFill>
                            <a:schemeClr val="tx1"/>
                          </a:solidFill>
                        </a:rPr>
                        <a:t>106,56</a:t>
                      </a:r>
                      <a:endParaRPr lang="ca-ES" sz="1600" noProof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ca-ES" sz="1600" noProof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ca-ES" sz="1600" noProof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348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600" noProof="0" dirty="0" smtClean="0">
                          <a:solidFill>
                            <a:schemeClr val="tx1"/>
                          </a:solidFill>
                        </a:rPr>
                        <a:t>X,Y, Z: 70%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ca-ES" sz="1600" noProof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ca-ES" sz="1600" noProof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ca-ES" sz="1600" noProof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ca-ES" sz="1600" noProof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ca-ES" sz="1600" noProof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348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600" noProof="0" dirty="0" smtClean="0">
                          <a:solidFill>
                            <a:schemeClr val="tx1"/>
                          </a:solidFill>
                        </a:rPr>
                        <a:t>X,Y, Z:</a:t>
                      </a:r>
                      <a:r>
                        <a:rPr lang="ca-ES" sz="1600" baseline="0" noProof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ca-ES" sz="1600" noProof="0" dirty="0" smtClean="0">
                          <a:solidFill>
                            <a:schemeClr val="tx1"/>
                          </a:solidFill>
                        </a:rPr>
                        <a:t>50%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ca-ES" sz="1600" noProof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ca-ES" sz="1600" noProof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ca-ES" sz="1600" noProof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ca-ES" sz="1600" noProof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ca-ES" sz="1600" noProof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348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600" noProof="0" dirty="0" smtClean="0">
                          <a:solidFill>
                            <a:schemeClr val="tx1"/>
                          </a:solidFill>
                        </a:rPr>
                        <a:t>X,Y, Z:</a:t>
                      </a:r>
                      <a:r>
                        <a:rPr lang="ca-ES" sz="1600" baseline="0" noProof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ca-ES" sz="1600" noProof="0" dirty="0" smtClean="0">
                          <a:solidFill>
                            <a:schemeClr val="tx1"/>
                          </a:solidFill>
                        </a:rPr>
                        <a:t>25%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ca-ES" sz="1600" noProof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ca-ES" sz="1600" noProof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ca-ES" sz="1600" noProof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ca-ES" sz="1600" noProof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ca-ES" sz="1600" noProof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792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600" noProof="0" dirty="0" smtClean="0">
                          <a:solidFill>
                            <a:schemeClr val="tx1"/>
                          </a:solidFill>
                        </a:rPr>
                        <a:t>X:</a:t>
                      </a:r>
                      <a:r>
                        <a:rPr lang="ca-ES" sz="1600" baseline="0" noProof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ca-ES" sz="1600" noProof="0" dirty="0" smtClean="0">
                          <a:solidFill>
                            <a:schemeClr val="tx1"/>
                          </a:solidFill>
                        </a:rPr>
                        <a:t>90%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600" noProof="0" dirty="0" smtClean="0">
                          <a:solidFill>
                            <a:schemeClr val="tx1"/>
                          </a:solidFill>
                        </a:rPr>
                        <a:t>Y: 70%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600" noProof="0" dirty="0" smtClean="0">
                          <a:solidFill>
                            <a:schemeClr val="tx1"/>
                          </a:solidFill>
                        </a:rPr>
                        <a:t>Z:</a:t>
                      </a:r>
                      <a:r>
                        <a:rPr lang="ca-ES" sz="1600" baseline="0" noProof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ca-ES" sz="1600" noProof="0" dirty="0" smtClean="0">
                          <a:solidFill>
                            <a:schemeClr val="tx1"/>
                          </a:solidFill>
                        </a:rPr>
                        <a:t>60%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ca-ES" sz="1600" noProof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ca-ES" sz="1600" noProof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ca-ES" sz="1600" noProof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ca-ES" sz="1600" noProof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ca-ES" sz="1600" noProof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4848" y="1317437"/>
            <a:ext cx="1076325" cy="2667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CuadroTexto 2"/>
          <p:cNvSpPr txBox="1"/>
          <p:nvPr/>
        </p:nvSpPr>
        <p:spPr>
          <a:xfrm>
            <a:off x="487043" y="6546195"/>
            <a:ext cx="10269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ca-ES" sz="1400" dirty="0" err="1" smtClean="0"/>
              <a:t>Rejilla</a:t>
            </a:r>
            <a:endParaRPr lang="ca-ES" sz="1400" dirty="0" smtClean="0">
              <a:solidFill>
                <a:srgbClr val="FF0000"/>
              </a:solidFill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6827" y="4626918"/>
            <a:ext cx="1276826" cy="196024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6" name="CuadroTexto 2"/>
          <p:cNvSpPr txBox="1"/>
          <p:nvPr/>
        </p:nvSpPr>
        <p:spPr>
          <a:xfrm>
            <a:off x="1656205" y="6577607"/>
            <a:ext cx="13934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ca-ES" sz="1400" dirty="0" err="1" smtClean="0"/>
              <a:t>Trihexagonal</a:t>
            </a:r>
            <a:endParaRPr lang="ca-ES" sz="1400" dirty="0" smtClean="0">
              <a:solidFill>
                <a:srgbClr val="FF0000"/>
              </a:solidFill>
            </a:endParaRPr>
          </a:p>
        </p:txBody>
      </p:sp>
      <p:sp>
        <p:nvSpPr>
          <p:cNvPr id="17" name="CuadroTexto 2"/>
          <p:cNvSpPr txBox="1"/>
          <p:nvPr/>
        </p:nvSpPr>
        <p:spPr>
          <a:xfrm>
            <a:off x="3023828" y="6570191"/>
            <a:ext cx="16441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ca-ES" sz="1400" dirty="0" err="1" smtClean="0"/>
              <a:t>Cúbico</a:t>
            </a:r>
            <a:r>
              <a:rPr lang="ca-ES" sz="1400" dirty="0" smtClean="0"/>
              <a:t> </a:t>
            </a:r>
            <a:r>
              <a:rPr lang="ca-ES" sz="1400" dirty="0" err="1" smtClean="0"/>
              <a:t>bitruncado</a:t>
            </a:r>
            <a:endParaRPr lang="ca-ES" sz="1400" dirty="0" smtClean="0">
              <a:solidFill>
                <a:srgbClr val="FF0000"/>
              </a:solidFill>
            </a:endParaRPr>
          </a:p>
        </p:txBody>
      </p:sp>
      <p:sp>
        <p:nvSpPr>
          <p:cNvPr id="19" name="CuadroTexto 2"/>
          <p:cNvSpPr txBox="1"/>
          <p:nvPr/>
        </p:nvSpPr>
        <p:spPr>
          <a:xfrm>
            <a:off x="4784321" y="6546195"/>
            <a:ext cx="13161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ca-ES" sz="1400" dirty="0" err="1" smtClean="0"/>
              <a:t>Concéntrico</a:t>
            </a:r>
            <a:endParaRPr lang="ca-ES" sz="1400" dirty="0" smtClean="0">
              <a:solidFill>
                <a:srgbClr val="FF0000"/>
              </a:solidFill>
            </a:endParaRPr>
          </a:p>
        </p:txBody>
      </p:sp>
      <p:sp>
        <p:nvSpPr>
          <p:cNvPr id="20" name="CuadroTexto 2"/>
          <p:cNvSpPr txBox="1"/>
          <p:nvPr/>
        </p:nvSpPr>
        <p:spPr>
          <a:xfrm>
            <a:off x="6530019" y="6546195"/>
            <a:ext cx="6702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ca-ES" sz="1400" dirty="0" smtClean="0"/>
              <a:t>Cruz</a:t>
            </a:r>
          </a:p>
        </p:txBody>
      </p:sp>
      <p:sp>
        <p:nvSpPr>
          <p:cNvPr id="23" name="CuadroTexto 2"/>
          <p:cNvSpPr txBox="1"/>
          <p:nvPr/>
        </p:nvSpPr>
        <p:spPr>
          <a:xfrm>
            <a:off x="7469526" y="6541603"/>
            <a:ext cx="10269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ca-ES" sz="1400" dirty="0" err="1" smtClean="0"/>
              <a:t>Giroide</a:t>
            </a:r>
            <a:endParaRPr lang="ca-ES" sz="1400" dirty="0" smtClean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8632" y="6391337"/>
            <a:ext cx="266700" cy="27622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Rectángulo 8"/>
          <p:cNvSpPr/>
          <p:nvPr/>
        </p:nvSpPr>
        <p:spPr>
          <a:xfrm>
            <a:off x="5184068" y="630565"/>
            <a:ext cx="39061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ES" sz="1400" dirty="0">
                <a:hlinkClick r:id="rId7"/>
              </a:rPr>
              <a:t>http://</a:t>
            </a:r>
            <a:r>
              <a:rPr lang="es-ES" sz="1400" dirty="0" smtClean="0">
                <a:hlinkClick r:id="rId7"/>
              </a:rPr>
              <a:t>robotica.udl.cat/download/pato.stl</a:t>
            </a:r>
            <a:r>
              <a:rPr lang="es-ES" sz="1400" dirty="0" smtClean="0"/>
              <a:t> </a:t>
            </a:r>
            <a:endParaRPr lang="es-ES" sz="1400" dirty="0"/>
          </a:p>
        </p:txBody>
      </p:sp>
    </p:spTree>
    <p:extLst>
      <p:ext uri="{BB962C8B-B14F-4D97-AF65-F5344CB8AC3E}">
        <p14:creationId xmlns:p14="http://schemas.microsoft.com/office/powerpoint/2010/main" val="1125908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 Rectángulo"/>
          <p:cNvSpPr/>
          <p:nvPr/>
        </p:nvSpPr>
        <p:spPr>
          <a:xfrm>
            <a:off x="205115" y="620688"/>
            <a:ext cx="8604956" cy="636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Bef>
                <a:spcPts val="400"/>
              </a:spcBef>
              <a:buAutoNum type="arabicParenR"/>
            </a:pPr>
            <a:r>
              <a:rPr lang="ca-ES" sz="1600" dirty="0" smtClean="0"/>
              <a:t>Descarregar els dos models STL (Dau1.stl i Dau2.stl) del Campus Virtual.</a:t>
            </a:r>
          </a:p>
          <a:p>
            <a:pPr marL="342900" indent="-342900" algn="just">
              <a:spcBef>
                <a:spcPts val="400"/>
              </a:spcBef>
              <a:buAutoNum type="arabicParenR"/>
            </a:pPr>
            <a:r>
              <a:rPr lang="ca-ES" sz="1600" dirty="0" smtClean="0"/>
              <a:t>Obrir el programa Cura i seleccionar la impressora </a:t>
            </a:r>
            <a:r>
              <a:rPr lang="ca-ES" sz="1600" dirty="0" err="1" smtClean="0"/>
              <a:t>Ultimaker</a:t>
            </a:r>
            <a:r>
              <a:rPr lang="ca-ES" sz="1600" dirty="0" smtClean="0"/>
              <a:t> 2+.</a:t>
            </a:r>
          </a:p>
        </p:txBody>
      </p:sp>
      <p:sp>
        <p:nvSpPr>
          <p:cNvPr id="4" name="Rectangle 2"/>
          <p:cNvSpPr txBox="1">
            <a:spLocks noChangeAspect="1" noChangeArrowheads="1"/>
          </p:cNvSpPr>
          <p:nvPr/>
        </p:nvSpPr>
        <p:spPr bwMode="auto">
          <a:xfrm>
            <a:off x="446856" y="8620"/>
            <a:ext cx="82296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a-ES" altLang="es-ES" sz="1600" b="1" dirty="0">
                <a:solidFill>
                  <a:schemeClr val="tx2"/>
                </a:solidFill>
              </a:rPr>
              <a:t>Exercici </a:t>
            </a:r>
            <a:r>
              <a:rPr lang="ca-ES" altLang="es-ES" sz="1600" b="1" dirty="0" smtClean="0">
                <a:solidFill>
                  <a:schemeClr val="tx2"/>
                </a:solidFill>
              </a:rPr>
              <a:t>4) </a:t>
            </a:r>
            <a:r>
              <a:rPr lang="ca-ES" altLang="es-ES" sz="1600" dirty="0" smtClean="0">
                <a:solidFill>
                  <a:schemeClr val="tx2"/>
                </a:solidFill>
              </a:rPr>
              <a:t>Comparativa de configuracions d’impressió</a:t>
            </a:r>
            <a:endParaRPr lang="ca-ES" altLang="es-ES" sz="1600" dirty="0">
              <a:solidFill>
                <a:schemeClr val="tx2"/>
              </a:solidFill>
            </a:endParaRPr>
          </a:p>
        </p:txBody>
      </p:sp>
      <p:sp>
        <p:nvSpPr>
          <p:cNvPr id="7" name="1 Rectángulo"/>
          <p:cNvSpPr/>
          <p:nvPr/>
        </p:nvSpPr>
        <p:spPr>
          <a:xfrm>
            <a:off x="205115" y="4856843"/>
            <a:ext cx="37548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400"/>
              </a:spcBef>
            </a:pPr>
            <a:r>
              <a:rPr lang="ca-ES" sz="1600" dirty="0" smtClean="0"/>
              <a:t>3)   Obrir el model “Dau1.stl” amb el cura i escalar-lo a la mida desitjada.</a:t>
            </a:r>
          </a:p>
        </p:txBody>
      </p:sp>
      <p:grpSp>
        <p:nvGrpSpPr>
          <p:cNvPr id="6" name="Grupo 5"/>
          <p:cNvGrpSpPr/>
          <p:nvPr/>
        </p:nvGrpSpPr>
        <p:grpSpPr>
          <a:xfrm>
            <a:off x="287524" y="1349289"/>
            <a:ext cx="4320480" cy="3314182"/>
            <a:chOff x="287524" y="1412776"/>
            <a:chExt cx="4320480" cy="3314182"/>
          </a:xfrm>
        </p:grpSpPr>
        <p:pic>
          <p:nvPicPr>
            <p:cNvPr id="2" name="Imagen 1"/>
            <p:cNvPicPr>
              <a:picLocks noChangeAspect="1"/>
            </p:cNvPicPr>
            <p:nvPr/>
          </p:nvPicPr>
          <p:blipFill rotWithShape="1">
            <a:blip r:embed="rId3"/>
            <a:srcRect r="8724"/>
            <a:stretch/>
          </p:blipFill>
          <p:spPr>
            <a:xfrm>
              <a:off x="287524" y="1412776"/>
              <a:ext cx="4320480" cy="3314182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5" name="Rectángulo 4"/>
            <p:cNvSpPr/>
            <p:nvPr/>
          </p:nvSpPr>
          <p:spPr>
            <a:xfrm>
              <a:off x="1367644" y="4266146"/>
              <a:ext cx="864096" cy="360040"/>
            </a:xfrm>
            <a:prstGeom prst="rect">
              <a:avLst/>
            </a:prstGeom>
            <a:noFill/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19" name="Grupo 18"/>
          <p:cNvGrpSpPr/>
          <p:nvPr/>
        </p:nvGrpSpPr>
        <p:grpSpPr>
          <a:xfrm>
            <a:off x="4716016" y="1349289"/>
            <a:ext cx="2997385" cy="2933689"/>
            <a:chOff x="4752020" y="1340768"/>
            <a:chExt cx="2997385" cy="2933689"/>
          </a:xfrm>
        </p:grpSpPr>
        <p:grpSp>
          <p:nvGrpSpPr>
            <p:cNvPr id="11" name="Grupo 10"/>
            <p:cNvGrpSpPr/>
            <p:nvPr/>
          </p:nvGrpSpPr>
          <p:grpSpPr>
            <a:xfrm>
              <a:off x="4752020" y="1395411"/>
              <a:ext cx="2902101" cy="2812183"/>
              <a:chOff x="3635896" y="4356222"/>
              <a:chExt cx="2902101" cy="2812183"/>
            </a:xfrm>
          </p:grpSpPr>
          <p:pic>
            <p:nvPicPr>
              <p:cNvPr id="13" name="Imagen 12"/>
              <p:cNvPicPr>
                <a:picLocks noChangeAspect="1"/>
              </p:cNvPicPr>
              <p:nvPr/>
            </p:nvPicPr>
            <p:blipFill rotWithShape="1">
              <a:blip r:embed="rId4"/>
              <a:srcRect t="18653" r="59077" b="48819"/>
              <a:stretch/>
            </p:blipFill>
            <p:spPr>
              <a:xfrm>
                <a:off x="3635896" y="4653136"/>
                <a:ext cx="2736304" cy="1750567"/>
              </a:xfrm>
              <a:prstGeom prst="rect">
                <a:avLst/>
              </a:prstGeom>
            </p:spPr>
          </p:pic>
          <p:pic>
            <p:nvPicPr>
              <p:cNvPr id="14" name="Imagen 13"/>
              <p:cNvPicPr>
                <a:picLocks noChangeAspect="1"/>
              </p:cNvPicPr>
              <p:nvPr/>
            </p:nvPicPr>
            <p:blipFill rotWithShape="1">
              <a:blip r:embed="rId4"/>
              <a:srcRect t="85458" r="66616"/>
              <a:stretch/>
            </p:blipFill>
            <p:spPr>
              <a:xfrm>
                <a:off x="3635896" y="6385805"/>
                <a:ext cx="2232248" cy="782600"/>
              </a:xfrm>
              <a:prstGeom prst="rect">
                <a:avLst/>
              </a:prstGeom>
            </p:spPr>
          </p:pic>
          <p:pic>
            <p:nvPicPr>
              <p:cNvPr id="15" name="Imagen 14"/>
              <p:cNvPicPr>
                <a:picLocks noChangeAspect="1"/>
              </p:cNvPicPr>
              <p:nvPr/>
            </p:nvPicPr>
            <p:blipFill rotWithShape="1">
              <a:blip r:embed="rId4"/>
              <a:srcRect l="88882" t="19397" b="48818"/>
              <a:stretch/>
            </p:blipFill>
            <p:spPr>
              <a:xfrm>
                <a:off x="5794575" y="4689140"/>
                <a:ext cx="743422" cy="1710521"/>
              </a:xfrm>
              <a:prstGeom prst="rect">
                <a:avLst/>
              </a:prstGeom>
            </p:spPr>
          </p:pic>
          <p:pic>
            <p:nvPicPr>
              <p:cNvPr id="16" name="Imagen 15"/>
              <p:cNvPicPr>
                <a:picLocks noChangeAspect="1"/>
              </p:cNvPicPr>
              <p:nvPr/>
            </p:nvPicPr>
            <p:blipFill rotWithShape="1">
              <a:blip r:embed="rId4"/>
              <a:srcRect l="88882" t="85458"/>
              <a:stretch/>
            </p:blipFill>
            <p:spPr>
              <a:xfrm>
                <a:off x="5794575" y="6381763"/>
                <a:ext cx="743422" cy="782600"/>
              </a:xfrm>
              <a:prstGeom prst="rect">
                <a:avLst/>
              </a:prstGeom>
            </p:spPr>
          </p:pic>
          <p:pic>
            <p:nvPicPr>
              <p:cNvPr id="17" name="Imagen 16"/>
              <p:cNvPicPr>
                <a:picLocks noChangeAspect="1"/>
              </p:cNvPicPr>
              <p:nvPr/>
            </p:nvPicPr>
            <p:blipFill rotWithShape="1">
              <a:blip r:embed="rId4"/>
              <a:srcRect l="40259" t="10469" r="39280" b="83510"/>
              <a:stretch/>
            </p:blipFill>
            <p:spPr>
              <a:xfrm>
                <a:off x="4481084" y="4356222"/>
                <a:ext cx="1368152" cy="324037"/>
              </a:xfrm>
              <a:prstGeom prst="rect">
                <a:avLst/>
              </a:prstGeom>
            </p:spPr>
          </p:pic>
        </p:grpSp>
        <p:sp>
          <p:nvSpPr>
            <p:cNvPr id="18" name="Rectángulo 17"/>
            <p:cNvSpPr/>
            <p:nvPr/>
          </p:nvSpPr>
          <p:spPr>
            <a:xfrm>
              <a:off x="4797077" y="1340768"/>
              <a:ext cx="2952328" cy="293368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cxnSp>
        <p:nvCxnSpPr>
          <p:cNvPr id="21" name="Conector recto de flecha 20"/>
          <p:cNvCxnSpPr>
            <a:stCxn id="5" idx="3"/>
          </p:cNvCxnSpPr>
          <p:nvPr/>
        </p:nvCxnSpPr>
        <p:spPr>
          <a:xfrm flipV="1">
            <a:off x="2231740" y="3365513"/>
            <a:ext cx="2844316" cy="1017166"/>
          </a:xfrm>
          <a:prstGeom prst="straightConnector1">
            <a:avLst/>
          </a:prstGeom>
          <a:ln w="38100">
            <a:solidFill>
              <a:srgbClr val="00B050"/>
            </a:solidFill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upo 24"/>
          <p:cNvGrpSpPr/>
          <p:nvPr/>
        </p:nvGrpSpPr>
        <p:grpSpPr>
          <a:xfrm>
            <a:off x="3671900" y="4725144"/>
            <a:ext cx="4647560" cy="2092203"/>
            <a:chOff x="3599893" y="4756531"/>
            <a:chExt cx="4647560" cy="2092203"/>
          </a:xfrm>
        </p:grpSpPr>
        <p:pic>
          <p:nvPicPr>
            <p:cNvPr id="24" name="Imagen 23"/>
            <p:cNvPicPr>
              <a:picLocks noChangeAspect="1"/>
            </p:cNvPicPr>
            <p:nvPr/>
          </p:nvPicPr>
          <p:blipFill rotWithShape="1">
            <a:blip r:embed="rId5"/>
            <a:srcRect t="9500" b="6608"/>
            <a:stretch/>
          </p:blipFill>
          <p:spPr>
            <a:xfrm>
              <a:off x="3666758" y="4756531"/>
              <a:ext cx="4580695" cy="209220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27" name="Rectángulo 26"/>
            <p:cNvSpPr/>
            <p:nvPr/>
          </p:nvSpPr>
          <p:spPr>
            <a:xfrm>
              <a:off x="3599893" y="5187175"/>
              <a:ext cx="432048" cy="408476"/>
            </a:xfrm>
            <a:prstGeom prst="rect">
              <a:avLst/>
            </a:prstGeom>
            <a:noFill/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</p:spTree>
    <p:extLst>
      <p:ext uri="{BB962C8B-B14F-4D97-AF65-F5344CB8AC3E}">
        <p14:creationId xmlns:p14="http://schemas.microsoft.com/office/powerpoint/2010/main" val="785160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 Rectángulo"/>
          <p:cNvSpPr/>
          <p:nvPr/>
        </p:nvSpPr>
        <p:spPr>
          <a:xfrm>
            <a:off x="143508" y="116632"/>
            <a:ext cx="8604956" cy="13747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Bef>
                <a:spcPts val="400"/>
              </a:spcBef>
              <a:buFont typeface="+mj-lt"/>
              <a:buAutoNum type="arabicParenR" startAt="4"/>
            </a:pPr>
            <a:r>
              <a:rPr lang="ca-ES" sz="1600" dirty="0" smtClean="0"/>
              <a:t>Seguint la taula, fer </a:t>
            </a:r>
            <a:r>
              <a:rPr lang="ca-ES" sz="1600" dirty="0"/>
              <a:t>un recull d’informació sobre temps d’impressió i quantitat de material </a:t>
            </a:r>
            <a:r>
              <a:rPr lang="ca-ES" sz="1600" dirty="0" smtClean="0"/>
              <a:t>utilitzat (longitud i temps) </a:t>
            </a:r>
            <a:r>
              <a:rPr lang="ca-ES" sz="1600" dirty="0"/>
              <a:t>per imprimir la peça amb diferents configuracions </a:t>
            </a:r>
            <a:r>
              <a:rPr lang="ca-ES" sz="1600" dirty="0" smtClean="0"/>
              <a:t>d’impressió. Les configuracions han de variar entre</a:t>
            </a:r>
            <a:r>
              <a:rPr lang="ca-ES" sz="1600" dirty="0" smtClean="0">
                <a:solidFill>
                  <a:srgbClr val="FF0000"/>
                </a:solidFill>
              </a:rPr>
              <a:t> </a:t>
            </a:r>
            <a:r>
              <a:rPr lang="ca-ES" sz="1600" dirty="0">
                <a:solidFill>
                  <a:srgbClr val="00B050"/>
                </a:solidFill>
              </a:rPr>
              <a:t>dues altures de capa, dos valors de densitat, dos patrons </a:t>
            </a:r>
            <a:r>
              <a:rPr lang="ca-ES" sz="1600" dirty="0" smtClean="0">
                <a:solidFill>
                  <a:srgbClr val="00B050"/>
                </a:solidFill>
              </a:rPr>
              <a:t>d’emplenament i, si s’escau, l’ús </a:t>
            </a:r>
            <a:r>
              <a:rPr lang="ca-ES" sz="1600" dirty="0">
                <a:solidFill>
                  <a:srgbClr val="00B050"/>
                </a:solidFill>
              </a:rPr>
              <a:t>de </a:t>
            </a:r>
            <a:r>
              <a:rPr lang="ca-ES" sz="1600" dirty="0" smtClean="0">
                <a:solidFill>
                  <a:srgbClr val="00B050"/>
                </a:solidFill>
              </a:rPr>
              <a:t>suport</a:t>
            </a:r>
            <a:r>
              <a:rPr lang="ca-ES" sz="1600" dirty="0" smtClean="0"/>
              <a:t>. L’elecció dels valors és lliure.</a:t>
            </a:r>
          </a:p>
          <a:p>
            <a:pPr marL="342900" indent="-342900" algn="just">
              <a:spcBef>
                <a:spcPts val="400"/>
              </a:spcBef>
              <a:buAutoNum type="arabicParenR" startAt="4"/>
            </a:pPr>
            <a:r>
              <a:rPr lang="ca-ES" sz="1600" dirty="0" smtClean="0"/>
              <a:t> Repetir </a:t>
            </a:r>
            <a:r>
              <a:rPr lang="ca-ES" sz="1600" dirty="0"/>
              <a:t>el procés pel model “</a:t>
            </a:r>
            <a:r>
              <a:rPr lang="ca-ES" sz="1600" dirty="0" smtClean="0"/>
              <a:t>dau2.stl</a:t>
            </a:r>
            <a:r>
              <a:rPr lang="ca-ES" sz="1600" dirty="0"/>
              <a:t>” i comparar els resultats de cada peça</a:t>
            </a:r>
            <a:r>
              <a:rPr lang="ca-ES" sz="1600" dirty="0" smtClean="0"/>
              <a:t>.</a:t>
            </a:r>
            <a:endParaRPr lang="ca-ES" sz="1600" dirty="0"/>
          </a:p>
        </p:txBody>
      </p:sp>
      <p:graphicFrame>
        <p:nvGraphicFramePr>
          <p:cNvPr id="20" name="Tabla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5890949"/>
              </p:ext>
            </p:extLst>
          </p:nvPr>
        </p:nvGraphicFramePr>
        <p:xfrm>
          <a:off x="122820" y="1844824"/>
          <a:ext cx="8877672" cy="4576245"/>
        </p:xfrm>
        <a:graphic>
          <a:graphicData uri="http://schemas.openxmlformats.org/drawingml/2006/table">
            <a:tbl>
              <a:tblPr firstRow="1" firstCol="1" bandRow="1"/>
              <a:tblGrid>
                <a:gridCol w="2952328"/>
                <a:gridCol w="1244824"/>
                <a:gridCol w="900100"/>
                <a:gridCol w="1332148"/>
                <a:gridCol w="612068"/>
                <a:gridCol w="576064"/>
                <a:gridCol w="684076"/>
                <a:gridCol w="576064"/>
              </a:tblGrid>
              <a:tr h="32463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a-ES" sz="1000" b="1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Model</a:t>
                      </a:r>
                      <a:endParaRPr lang="es-ES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a-ES" sz="1000" b="1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Altura capa (mm)</a:t>
                      </a:r>
                      <a:endParaRPr lang="es-ES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a-ES" sz="1000" b="1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Densitat (%)</a:t>
                      </a:r>
                      <a:endParaRPr lang="es-ES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a-ES" sz="1000" b="1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Patró emplenament</a:t>
                      </a:r>
                      <a:endParaRPr lang="es-ES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a-ES" sz="1000" b="1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Suport</a:t>
                      </a:r>
                      <a:endParaRPr lang="es-ES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a-ES" sz="1000" b="1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Pes (g)</a:t>
                      </a:r>
                      <a:endParaRPr lang="es-ES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a-ES" sz="1000" b="1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Long (m)</a:t>
                      </a:r>
                      <a:endParaRPr lang="es-ES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a-ES" sz="1000" b="1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Temps</a:t>
                      </a:r>
                      <a:endParaRPr lang="es-ES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6098">
                <a:tc rowSpan="8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ca-ES" sz="1000" dirty="0" smtClean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ca-ES" sz="1000" dirty="0" smtClean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ca-ES" sz="1000" dirty="0" smtClean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ca-ES" sz="1000" dirty="0" smtClean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ca-ES" sz="1000" dirty="0" smtClean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ca-ES" sz="1000" dirty="0" smtClean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ca-ES" sz="1000" dirty="0" smtClean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ca-ES" sz="1000" dirty="0" smtClean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ca-ES" sz="1000" dirty="0" smtClean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ca-ES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ca-ES" sz="1000" dirty="0" smtClean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ca-ES" sz="1000" dirty="0" smtClean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a-ES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Dau_1.stl</a:t>
                      </a:r>
                      <a:endParaRPr lang="es-ES" sz="10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68" marR="59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a-ES" sz="1000" dirty="0" smtClean="0">
                          <a:solidFill>
                            <a:srgbClr val="FF99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0,2</a:t>
                      </a:r>
                      <a:endParaRPr lang="es-ES" sz="1000" dirty="0">
                        <a:solidFill>
                          <a:srgbClr val="FF990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68" marR="59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 smtClean="0">
                          <a:solidFill>
                            <a:srgbClr val="C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es-ES" sz="1000" dirty="0">
                        <a:solidFill>
                          <a:srgbClr val="C0000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68" marR="59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a-ES" sz="1000" dirty="0" smtClean="0">
                          <a:solidFill>
                            <a:srgbClr val="0070C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Triangles</a:t>
                      </a:r>
                      <a:endParaRPr lang="es-ES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68" marR="59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ES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68" marR="59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ES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68" marR="59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ES" sz="10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68" marR="59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ES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68" marR="59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6098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a-ES" sz="1000" dirty="0" smtClean="0">
                          <a:solidFill>
                            <a:srgbClr val="FF99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0,2</a:t>
                      </a:r>
                      <a:endParaRPr lang="es-ES" sz="1000" dirty="0">
                        <a:solidFill>
                          <a:srgbClr val="FF990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68" marR="59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smtClean="0">
                          <a:solidFill>
                            <a:srgbClr val="C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es-ES" sz="1000" dirty="0">
                        <a:solidFill>
                          <a:srgbClr val="C0000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68" marR="59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a-ES" sz="1000" smtClean="0">
                          <a:solidFill>
                            <a:srgbClr val="0070C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Lines</a:t>
                      </a:r>
                      <a:endParaRPr lang="es-ES" sz="10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68" marR="59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ES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68" marR="59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ES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68" marR="59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ES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68" marR="59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ES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68" marR="59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6098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a-ES" sz="1000" dirty="0" smtClean="0">
                          <a:solidFill>
                            <a:srgbClr val="7030A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0,3</a:t>
                      </a:r>
                      <a:endParaRPr lang="es-ES" sz="1000" dirty="0">
                        <a:solidFill>
                          <a:srgbClr val="7030A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68" marR="59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smtClean="0">
                          <a:solidFill>
                            <a:srgbClr val="C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es-ES" sz="1000" dirty="0">
                        <a:solidFill>
                          <a:srgbClr val="C0000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68" marR="59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a-ES" sz="1000" smtClean="0">
                          <a:solidFill>
                            <a:srgbClr val="70AD47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Triangles</a:t>
                      </a:r>
                      <a:endParaRPr lang="es-ES" sz="10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68" marR="59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ES" sz="10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68" marR="59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ES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68" marR="59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ES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68" marR="59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ES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68" marR="59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6098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a-ES" sz="1000" dirty="0" smtClean="0">
                          <a:solidFill>
                            <a:srgbClr val="7030A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0,3</a:t>
                      </a:r>
                      <a:endParaRPr lang="es-ES" sz="1000" dirty="0">
                        <a:solidFill>
                          <a:srgbClr val="7030A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68" marR="59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 smtClean="0">
                          <a:solidFill>
                            <a:srgbClr val="C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es-ES" sz="1000" dirty="0">
                        <a:solidFill>
                          <a:srgbClr val="C0000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68" marR="59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a-ES" sz="1000" dirty="0" err="1" smtClean="0">
                          <a:solidFill>
                            <a:srgbClr val="70AD47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Lines</a:t>
                      </a:r>
                      <a:endParaRPr lang="es-ES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68" marR="59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ES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68" marR="59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ES" sz="10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68" marR="59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ES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68" marR="59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ES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68" marR="59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6098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a-ES" sz="1000" dirty="0" smtClean="0">
                          <a:solidFill>
                            <a:srgbClr val="FF99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0,2</a:t>
                      </a:r>
                      <a:endParaRPr lang="es-ES" sz="1000" dirty="0">
                        <a:solidFill>
                          <a:srgbClr val="FF990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68" marR="59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 smtClean="0">
                          <a:solidFill>
                            <a:srgbClr val="00206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lang="es-ES" sz="1000" dirty="0">
                        <a:solidFill>
                          <a:srgbClr val="00206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68" marR="59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a-ES" sz="1000" dirty="0" err="1" smtClean="0">
                          <a:solidFill>
                            <a:srgbClr val="4472C4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Lines</a:t>
                      </a:r>
                      <a:endParaRPr lang="es-ES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68" marR="59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ES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68" marR="59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ES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68" marR="59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ES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68" marR="59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ES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68" marR="59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6098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a-ES" sz="1000" dirty="0" smtClean="0">
                          <a:solidFill>
                            <a:srgbClr val="FF99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0,2</a:t>
                      </a:r>
                      <a:endParaRPr lang="es-ES" sz="1000" dirty="0">
                        <a:solidFill>
                          <a:srgbClr val="FF990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68" marR="59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 smtClean="0">
                          <a:solidFill>
                            <a:srgbClr val="00206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lang="es-ES" sz="1000" dirty="0">
                        <a:solidFill>
                          <a:srgbClr val="00206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68" marR="59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a-ES" sz="1000" dirty="0" smtClean="0">
                          <a:solidFill>
                            <a:srgbClr val="4472C4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Triangles</a:t>
                      </a:r>
                      <a:endParaRPr lang="es-ES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68" marR="59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ES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68" marR="59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ES" sz="10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68" marR="59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ES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68" marR="59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ES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68" marR="59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6098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a-ES" sz="1000" dirty="0" smtClean="0">
                          <a:solidFill>
                            <a:srgbClr val="7030A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0,3</a:t>
                      </a:r>
                      <a:endParaRPr lang="es-ES" sz="1000" dirty="0">
                        <a:solidFill>
                          <a:srgbClr val="7030A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68" marR="59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smtClean="0">
                          <a:solidFill>
                            <a:srgbClr val="00206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lang="es-ES" sz="1000" dirty="0">
                        <a:solidFill>
                          <a:srgbClr val="00206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68" marR="59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a-ES" sz="1000" dirty="0" err="1" smtClean="0">
                          <a:solidFill>
                            <a:srgbClr val="70AD47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Lines</a:t>
                      </a:r>
                      <a:endParaRPr lang="es-ES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68" marR="59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ES" sz="10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68" marR="59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ES" sz="10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68" marR="59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ES" sz="10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68" marR="59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ES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68" marR="59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4689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a-ES" sz="1000" dirty="0" smtClean="0">
                          <a:solidFill>
                            <a:srgbClr val="7030A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0,3</a:t>
                      </a:r>
                      <a:endParaRPr lang="es-ES" sz="1000" dirty="0">
                        <a:solidFill>
                          <a:srgbClr val="7030A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68" marR="59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 smtClean="0">
                          <a:solidFill>
                            <a:srgbClr val="00206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lang="es-ES" sz="1000" dirty="0">
                        <a:solidFill>
                          <a:srgbClr val="00206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68" marR="59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a-ES" sz="1000" dirty="0" smtClean="0">
                          <a:solidFill>
                            <a:srgbClr val="70AD47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Triangles</a:t>
                      </a:r>
                      <a:endParaRPr lang="es-ES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68" marR="59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ES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68" marR="59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ES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68" marR="59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ES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68" marR="59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ES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68" marR="59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6098">
                <a:tc rowSpan="8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ES" sz="1000" dirty="0" smtClean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ES" sz="1000" dirty="0" smtClean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ES" sz="1000" dirty="0" smtClean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ES" sz="1000" dirty="0" smtClean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ES" sz="1000" dirty="0" smtClean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ES" sz="1000" dirty="0" smtClean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ES" sz="1000" dirty="0" smtClean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ES" sz="1000" dirty="0" smtClean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ES" sz="1000" dirty="0" smtClean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ES" sz="1000" dirty="0" smtClean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ES" sz="1000" dirty="0" smtClean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ES" sz="1000" dirty="0" smtClean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Dau_2.stl</a:t>
                      </a:r>
                      <a:endParaRPr lang="es-ES" sz="10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68" marR="59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a-ES" sz="1000" dirty="0" smtClean="0">
                          <a:solidFill>
                            <a:srgbClr val="FF99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0,2</a:t>
                      </a:r>
                      <a:endParaRPr lang="es-ES" sz="1000" dirty="0">
                        <a:solidFill>
                          <a:srgbClr val="FF990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68" marR="59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 smtClean="0">
                          <a:solidFill>
                            <a:srgbClr val="C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es-ES" sz="1000" dirty="0">
                        <a:solidFill>
                          <a:srgbClr val="C0000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68" marR="59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a-ES" sz="1000" dirty="0" smtClean="0">
                          <a:solidFill>
                            <a:srgbClr val="0070C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Triangles</a:t>
                      </a:r>
                      <a:endParaRPr lang="es-ES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68" marR="59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ES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68" marR="59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ES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68" marR="59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ES" sz="10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68" marR="59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ES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68" marR="59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6098"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ES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68" marR="59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a-ES" sz="1000" dirty="0" smtClean="0">
                          <a:solidFill>
                            <a:srgbClr val="FF99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0,2</a:t>
                      </a:r>
                      <a:endParaRPr lang="es-ES" sz="1000" dirty="0">
                        <a:solidFill>
                          <a:srgbClr val="FF990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68" marR="59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smtClean="0">
                          <a:solidFill>
                            <a:srgbClr val="C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es-ES" sz="1000" dirty="0">
                        <a:solidFill>
                          <a:srgbClr val="C0000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68" marR="59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a-ES" sz="1000" smtClean="0">
                          <a:solidFill>
                            <a:srgbClr val="0070C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Lines</a:t>
                      </a:r>
                      <a:endParaRPr lang="es-ES" sz="10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68" marR="59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ES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68" marR="59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ES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68" marR="59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ES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68" marR="59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ES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68" marR="59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6098"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ES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68" marR="59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a-ES" sz="1000" dirty="0" smtClean="0">
                          <a:solidFill>
                            <a:srgbClr val="7030A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0,3</a:t>
                      </a:r>
                      <a:endParaRPr lang="es-ES" sz="1000" dirty="0">
                        <a:solidFill>
                          <a:srgbClr val="7030A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68" marR="59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smtClean="0">
                          <a:solidFill>
                            <a:srgbClr val="C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es-ES" sz="1000" dirty="0">
                        <a:solidFill>
                          <a:srgbClr val="C0000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68" marR="59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a-ES" sz="1000" smtClean="0">
                          <a:solidFill>
                            <a:srgbClr val="70AD47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Triangles</a:t>
                      </a:r>
                      <a:endParaRPr lang="es-ES" sz="10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68" marR="59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ES" sz="10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68" marR="59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ES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68" marR="59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ES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68" marR="59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ES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68" marR="59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6098"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ES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68" marR="59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a-ES" sz="1000" dirty="0" smtClean="0">
                          <a:solidFill>
                            <a:srgbClr val="7030A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0,3</a:t>
                      </a:r>
                      <a:endParaRPr lang="es-ES" sz="1000" dirty="0">
                        <a:solidFill>
                          <a:srgbClr val="7030A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68" marR="59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 smtClean="0">
                          <a:solidFill>
                            <a:srgbClr val="C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es-ES" sz="1000" dirty="0">
                        <a:solidFill>
                          <a:srgbClr val="C0000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68" marR="59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a-ES" sz="1000" dirty="0" err="1" smtClean="0">
                          <a:solidFill>
                            <a:srgbClr val="70AD47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Lines</a:t>
                      </a:r>
                      <a:endParaRPr lang="es-ES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68" marR="59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ES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68" marR="59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ES" sz="10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68" marR="59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ES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68" marR="59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ES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68" marR="59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6098"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ES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68" marR="59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a-ES" sz="1000" dirty="0" smtClean="0">
                          <a:solidFill>
                            <a:srgbClr val="FF99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0,2</a:t>
                      </a:r>
                      <a:endParaRPr lang="es-ES" sz="1000" dirty="0">
                        <a:solidFill>
                          <a:srgbClr val="FF990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68" marR="59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 smtClean="0">
                          <a:solidFill>
                            <a:srgbClr val="00206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lang="es-ES" sz="1000" dirty="0">
                        <a:solidFill>
                          <a:srgbClr val="00206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68" marR="59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a-ES" sz="1000" dirty="0" err="1" smtClean="0">
                          <a:solidFill>
                            <a:srgbClr val="4472C4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Lines</a:t>
                      </a:r>
                      <a:endParaRPr lang="es-ES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68" marR="59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ES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68" marR="59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ES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68" marR="59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ES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68" marR="59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ES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68" marR="59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6098"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ES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68" marR="59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a-ES" sz="1000" dirty="0" smtClean="0">
                          <a:solidFill>
                            <a:srgbClr val="FF99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0,2</a:t>
                      </a:r>
                      <a:endParaRPr lang="es-ES" sz="1000" dirty="0">
                        <a:solidFill>
                          <a:srgbClr val="FF990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68" marR="59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smtClean="0">
                          <a:solidFill>
                            <a:srgbClr val="00206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lang="es-ES" sz="1000" dirty="0">
                        <a:solidFill>
                          <a:srgbClr val="00206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68" marR="59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a-ES" sz="1000" dirty="0" smtClean="0">
                          <a:solidFill>
                            <a:srgbClr val="4472C4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Triangles</a:t>
                      </a:r>
                      <a:endParaRPr lang="es-ES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68" marR="59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ES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68" marR="59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ES" sz="10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68" marR="59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ES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68" marR="59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ES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68" marR="59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6098"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ES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68" marR="59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a-ES" sz="1000" dirty="0" smtClean="0">
                          <a:solidFill>
                            <a:srgbClr val="7030A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0,3</a:t>
                      </a:r>
                      <a:endParaRPr lang="es-ES" sz="1000" dirty="0">
                        <a:solidFill>
                          <a:srgbClr val="7030A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68" marR="59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smtClean="0">
                          <a:solidFill>
                            <a:srgbClr val="00206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lang="es-ES" sz="1000" dirty="0">
                        <a:solidFill>
                          <a:srgbClr val="00206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68" marR="59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a-ES" sz="1000" smtClean="0">
                          <a:solidFill>
                            <a:srgbClr val="70AD47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Lines</a:t>
                      </a:r>
                      <a:endParaRPr lang="es-ES" sz="10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68" marR="59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ES" sz="10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68" marR="59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ES" sz="10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68" marR="59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ES" sz="10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68" marR="59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ES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68" marR="59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1550"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ES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68" marR="59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a-ES" sz="1000" dirty="0" smtClean="0">
                          <a:solidFill>
                            <a:srgbClr val="7030A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0,3</a:t>
                      </a:r>
                      <a:endParaRPr lang="es-ES" sz="1000" dirty="0">
                        <a:solidFill>
                          <a:srgbClr val="7030A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68" marR="59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 smtClean="0">
                          <a:solidFill>
                            <a:srgbClr val="00206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lang="es-ES" sz="1000" dirty="0">
                        <a:solidFill>
                          <a:srgbClr val="00206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68" marR="59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a-ES" sz="1000" dirty="0" smtClean="0">
                          <a:solidFill>
                            <a:srgbClr val="70AD47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Triangles</a:t>
                      </a:r>
                      <a:endParaRPr lang="es-ES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68" marR="59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ES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68" marR="59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ES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68" marR="59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ES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68" marR="59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ES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68" marR="59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22" name="Imagen 21"/>
          <p:cNvPicPr>
            <a:picLocks noChangeAspect="1"/>
          </p:cNvPicPr>
          <p:nvPr/>
        </p:nvPicPr>
        <p:blipFill rotWithShape="1">
          <a:blip r:embed="rId3"/>
          <a:srcRect t="2860" b="4195"/>
          <a:stretch/>
        </p:blipFill>
        <p:spPr>
          <a:xfrm>
            <a:off x="683568" y="2226707"/>
            <a:ext cx="1872208" cy="1853878"/>
          </a:xfrm>
          <a:prstGeom prst="rect">
            <a:avLst/>
          </a:prstGeom>
        </p:spPr>
      </p:pic>
      <p:pic>
        <p:nvPicPr>
          <p:cNvPr id="23" name="Imagen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8029" y="4350943"/>
            <a:ext cx="1884326" cy="1872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121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14954</TotalTime>
  <Words>508</Words>
  <Application>Microsoft Office PowerPoint</Application>
  <PresentationFormat>Presentación en pantalla (4:3)</PresentationFormat>
  <Paragraphs>130</Paragraphs>
  <Slides>4</Slides>
  <Notes>4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8" baseType="lpstr">
      <vt:lpstr>Arial</vt:lpstr>
      <vt:lpstr>Calibri</vt:lpstr>
      <vt:lpstr>Times New Roman</vt:lpstr>
      <vt:lpstr>Diseño predeterminado</vt:lpstr>
      <vt:lpstr>Presentación de PowerPoint</vt:lpstr>
      <vt:lpstr>Presentación de PowerPoint</vt:lpstr>
      <vt:lpstr>Presentación de PowerPoint</vt:lpstr>
      <vt:lpstr>Presentación de PowerPoint</vt:lpstr>
    </vt:vector>
  </TitlesOfParts>
  <Company>Windows uE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Fonaments d’Enginyeria Elèctrica</dc:title>
  <dc:creator>WinuE</dc:creator>
  <cp:lastModifiedBy>disseny</cp:lastModifiedBy>
  <cp:revision>1269</cp:revision>
  <cp:lastPrinted>2018-09-07T09:29:29Z</cp:lastPrinted>
  <dcterms:created xsi:type="dcterms:W3CDTF">2011-09-18T16:53:26Z</dcterms:created>
  <dcterms:modified xsi:type="dcterms:W3CDTF">2021-07-02T10:51:52Z</dcterms:modified>
</cp:coreProperties>
</file>